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  <p:sldMasterId id="2147483673" r:id="rId2"/>
  </p:sldMasterIdLst>
  <p:notesMasterIdLst>
    <p:notesMasterId r:id="rId14"/>
  </p:notesMasterIdLst>
  <p:sldIdLst>
    <p:sldId id="302" r:id="rId3"/>
    <p:sldId id="260" r:id="rId4"/>
    <p:sldId id="304" r:id="rId5"/>
    <p:sldId id="305" r:id="rId6"/>
    <p:sldId id="306" r:id="rId7"/>
    <p:sldId id="307" r:id="rId8"/>
    <p:sldId id="308" r:id="rId9"/>
    <p:sldId id="309" r:id="rId10"/>
    <p:sldId id="323" r:id="rId11"/>
    <p:sldId id="310" r:id="rId12"/>
    <p:sldId id="324" r:id="rId1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/>
    <p:restoredTop sz="94575"/>
  </p:normalViewPr>
  <p:slideViewPr>
    <p:cSldViewPr>
      <p:cViewPr varScale="1">
        <p:scale>
          <a:sx n="103" d="100"/>
          <a:sy n="103" d="100"/>
        </p:scale>
        <p:origin x="776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C5B20-E5B1-FE40-813F-58D245B4624B}" type="datetimeFigureOut">
              <a:rPr lang="en-US" smtClean="0"/>
              <a:t>5/11/25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C500F-7D2A-A943-AED0-0F8C17B16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5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0D534C-97D6-40B0-A15E-8F4D53FD104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0467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 object 16"/>
          <p:cNvSpPr/>
          <p:nvPr userDrawn="1"/>
        </p:nvSpPr>
        <p:spPr>
          <a:xfrm>
            <a:off x="0" y="0"/>
            <a:ext cx="9144000" cy="68580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28013" y="2150821"/>
            <a:ext cx="5887973" cy="1367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6225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6974" y="388678"/>
            <a:ext cx="8210052" cy="578941"/>
          </a:xfrm>
        </p:spPr>
        <p:txBody>
          <a:bodyPr lIns="0" tIns="0" rIns="0" bIns="0"/>
          <a:lstStyle>
            <a:lvl1pPr>
              <a:defRPr sz="3762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472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 object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39"/>
          </a:p>
        </p:txBody>
      </p:sp>
      <p:sp>
        <p:nvSpPr>
          <p:cNvPr id="8" name="Holder 2"/>
          <p:cNvSpPr>
            <a:spLocks noGrp="1"/>
          </p:cNvSpPr>
          <p:nvPr>
            <p:ph type="title"/>
          </p:nvPr>
        </p:nvSpPr>
        <p:spPr>
          <a:xfrm>
            <a:off x="564713" y="526874"/>
            <a:ext cx="8014574" cy="578941"/>
          </a:xfrm>
        </p:spPr>
        <p:txBody>
          <a:bodyPr lIns="0" tIns="0" rIns="0" bIns="0"/>
          <a:lstStyle>
            <a:lvl1pPr>
              <a:defRPr sz="3762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endParaRPr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7065" y="1563348"/>
            <a:ext cx="8014575" cy="430887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451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061197" y="6464680"/>
            <a:ext cx="572134" cy="178434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Slide</a:t>
            </a:r>
            <a:r>
              <a:rPr spc="215" dirty="0"/>
              <a:t> </a:t>
            </a: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4684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8061197" y="6464680"/>
            <a:ext cx="572134" cy="178434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Slide</a:t>
            </a:r>
            <a:r>
              <a:rPr spc="215" dirty="0"/>
              <a:t> </a:t>
            </a: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2872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8061197" y="6464680"/>
            <a:ext cx="572134" cy="178434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Slide</a:t>
            </a:r>
            <a:r>
              <a:rPr spc="215" dirty="0"/>
              <a:t> </a:t>
            </a: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7283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8061197" y="6464680"/>
            <a:ext cx="572134" cy="178434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5" dirty="0"/>
              <a:t>Slide</a:t>
            </a:r>
            <a:r>
              <a:rPr spc="215" dirty="0"/>
              <a:t> </a:t>
            </a:r>
            <a:fld id="{81D60167-4931-47E6-BA6A-407CBD079E47}" type="slidenum">
              <a:rPr dirty="0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15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C8216-5B88-B2F1-494C-E46CB25A59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CC986-4EF4-251E-1093-7B5E1046F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64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 userDrawn="1"/>
        </p:nvSpPr>
        <p:spPr>
          <a:xfrm>
            <a:off x="-54298" y="-1"/>
            <a:ext cx="9198299" cy="68580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39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34160" y="2520185"/>
            <a:ext cx="6821383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1" i="0">
                <a:solidFill>
                  <a:schemeClr val="tx1"/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428999"/>
            <a:ext cx="64008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269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6974" y="388678"/>
            <a:ext cx="8210052" cy="578941"/>
          </a:xfrm>
        </p:spPr>
        <p:txBody>
          <a:bodyPr lIns="0" tIns="0" rIns="0" bIns="0"/>
          <a:lstStyle>
            <a:lvl1pPr>
              <a:defRPr sz="3762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6974" y="1356053"/>
            <a:ext cx="8210052" cy="368434"/>
          </a:xfrm>
        </p:spPr>
        <p:txBody>
          <a:bodyPr lIns="0" tIns="0" rIns="0" bIns="0"/>
          <a:lstStyle>
            <a:lvl1pPr>
              <a:defRPr sz="2394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0552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6974" y="388678"/>
            <a:ext cx="8210052" cy="578941"/>
          </a:xfrm>
        </p:spPr>
        <p:txBody>
          <a:bodyPr lIns="0" tIns="0" rIns="0" bIns="0"/>
          <a:lstStyle>
            <a:lvl1pPr>
              <a:defRPr sz="3762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5777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g object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2437" y="426465"/>
            <a:ext cx="8339124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2437" y="1800859"/>
            <a:ext cx="8439150" cy="383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2998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539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6974" y="388678"/>
            <a:ext cx="821005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6974" y="1681165"/>
            <a:ext cx="8210052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97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txStyles>
    <p:titleStyle>
      <a:lvl1pPr>
        <a:defRPr b="1"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90952">
        <a:defRPr>
          <a:latin typeface="+mn-lt"/>
          <a:ea typeface="+mn-ea"/>
          <a:cs typeface="+mn-cs"/>
        </a:defRPr>
      </a:lvl2pPr>
      <a:lvl3pPr marL="781903">
        <a:defRPr>
          <a:latin typeface="+mn-lt"/>
          <a:ea typeface="+mn-ea"/>
          <a:cs typeface="+mn-cs"/>
        </a:defRPr>
      </a:lvl3pPr>
      <a:lvl4pPr marL="1172855">
        <a:defRPr>
          <a:latin typeface="+mn-lt"/>
          <a:ea typeface="+mn-ea"/>
          <a:cs typeface="+mn-cs"/>
        </a:defRPr>
      </a:lvl4pPr>
      <a:lvl5pPr marL="1563807">
        <a:defRPr>
          <a:latin typeface="+mn-lt"/>
          <a:ea typeface="+mn-ea"/>
          <a:cs typeface="+mn-cs"/>
        </a:defRPr>
      </a:lvl5pPr>
      <a:lvl6pPr marL="1954759">
        <a:defRPr>
          <a:latin typeface="+mn-lt"/>
          <a:ea typeface="+mn-ea"/>
          <a:cs typeface="+mn-cs"/>
        </a:defRPr>
      </a:lvl6pPr>
      <a:lvl7pPr marL="2345710">
        <a:defRPr>
          <a:latin typeface="+mn-lt"/>
          <a:ea typeface="+mn-ea"/>
          <a:cs typeface="+mn-cs"/>
        </a:defRPr>
      </a:lvl7pPr>
      <a:lvl8pPr marL="2736662">
        <a:defRPr>
          <a:latin typeface="+mn-lt"/>
          <a:ea typeface="+mn-ea"/>
          <a:cs typeface="+mn-cs"/>
        </a:defRPr>
      </a:lvl8pPr>
      <a:lvl9pPr marL="3127614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90952">
        <a:defRPr>
          <a:latin typeface="+mn-lt"/>
          <a:ea typeface="+mn-ea"/>
          <a:cs typeface="+mn-cs"/>
        </a:defRPr>
      </a:lvl2pPr>
      <a:lvl3pPr marL="781903">
        <a:defRPr>
          <a:latin typeface="+mn-lt"/>
          <a:ea typeface="+mn-ea"/>
          <a:cs typeface="+mn-cs"/>
        </a:defRPr>
      </a:lvl3pPr>
      <a:lvl4pPr marL="1172855">
        <a:defRPr>
          <a:latin typeface="+mn-lt"/>
          <a:ea typeface="+mn-ea"/>
          <a:cs typeface="+mn-cs"/>
        </a:defRPr>
      </a:lvl4pPr>
      <a:lvl5pPr marL="1563807">
        <a:defRPr>
          <a:latin typeface="+mn-lt"/>
          <a:ea typeface="+mn-ea"/>
          <a:cs typeface="+mn-cs"/>
        </a:defRPr>
      </a:lvl5pPr>
      <a:lvl6pPr marL="1954759">
        <a:defRPr>
          <a:latin typeface="+mn-lt"/>
          <a:ea typeface="+mn-ea"/>
          <a:cs typeface="+mn-cs"/>
        </a:defRPr>
      </a:lvl6pPr>
      <a:lvl7pPr marL="2345710">
        <a:defRPr>
          <a:latin typeface="+mn-lt"/>
          <a:ea typeface="+mn-ea"/>
          <a:cs typeface="+mn-cs"/>
        </a:defRPr>
      </a:lvl7pPr>
      <a:lvl8pPr marL="2736662">
        <a:defRPr>
          <a:latin typeface="+mn-lt"/>
          <a:ea typeface="+mn-ea"/>
          <a:cs typeface="+mn-cs"/>
        </a:defRPr>
      </a:lvl8pPr>
      <a:lvl9pPr marL="3127614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1066800" y="2590800"/>
            <a:ext cx="7315200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12314" marR="5080" indent="-2000250" algn="ctr">
              <a:spcBef>
                <a:spcPts val="105"/>
              </a:spcBef>
            </a:pPr>
            <a:r>
              <a:rPr lang="en-GB" b="1" i="0" dirty="0">
                <a:solidFill>
                  <a:schemeClr val="tx1"/>
                </a:solidFill>
                <a:effectLst/>
                <a:latin typeface="Work Sans" pitchFamily="2" charset="77"/>
              </a:rPr>
              <a:t>Networking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648" y="4114800"/>
            <a:ext cx="3714752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Number System </a:t>
            </a:r>
            <a:endParaRPr kumimoji="0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System (Base 2)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974" y="1356053"/>
            <a:ext cx="8210052" cy="4052776"/>
          </a:xfrm>
        </p:spPr>
        <p:txBody>
          <a:bodyPr/>
          <a:lstStyle/>
          <a:p>
            <a:r>
              <a:rPr lang="en-GB" b="1" dirty="0"/>
              <a:t>What it is:</a:t>
            </a:r>
          </a:p>
          <a:p>
            <a:br>
              <a:rPr lang="en-GB" dirty="0"/>
            </a:br>
            <a:r>
              <a:rPr lang="en-GB" dirty="0"/>
              <a:t>Used by computers. It has only </a:t>
            </a:r>
            <a:r>
              <a:rPr lang="en-GB" b="1" dirty="0"/>
              <a:t>2 digits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0 and 1</a:t>
            </a:r>
          </a:p>
          <a:p>
            <a:endParaRPr lang="en-GB" dirty="0"/>
          </a:p>
          <a:p>
            <a:r>
              <a:rPr lang="en-GB" b="1" dirty="0"/>
              <a:t>Each digit is called a “bit”</a:t>
            </a:r>
          </a:p>
          <a:p>
            <a:endParaRPr lang="en-GB" dirty="0"/>
          </a:p>
          <a:p>
            <a:r>
              <a:rPr lang="en-GB" b="1" dirty="0"/>
              <a:t>Example:</a:t>
            </a:r>
          </a:p>
          <a:p>
            <a:br>
              <a:rPr lang="en-GB" dirty="0"/>
            </a:br>
            <a:r>
              <a:rPr lang="en-GB" dirty="0"/>
              <a:t>The binary number 1010</a:t>
            </a:r>
          </a:p>
          <a:p>
            <a:pPr marL="0"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58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Hexadecimal System (Base 16)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974" y="1143000"/>
            <a:ext cx="8210052" cy="5526513"/>
          </a:xfrm>
        </p:spPr>
        <p:txBody>
          <a:bodyPr/>
          <a:lstStyle/>
          <a:p>
            <a:r>
              <a:rPr lang="en-GB" b="1" dirty="0"/>
              <a:t>What it is:</a:t>
            </a:r>
          </a:p>
          <a:p>
            <a:br>
              <a:rPr lang="en-GB" dirty="0"/>
            </a:br>
            <a:r>
              <a:rPr lang="en-GB" dirty="0"/>
              <a:t>Used in programming (like </a:t>
            </a:r>
            <a:r>
              <a:rPr lang="en-GB" dirty="0" err="1"/>
              <a:t>color</a:t>
            </a:r>
            <a:r>
              <a:rPr lang="en-GB" dirty="0"/>
              <a:t> codes, memory addresses).</a:t>
            </a:r>
          </a:p>
          <a:p>
            <a:endParaRPr lang="en-GB" dirty="0"/>
          </a:p>
          <a:p>
            <a:r>
              <a:rPr lang="en-GB" dirty="0"/>
              <a:t> It has </a:t>
            </a:r>
            <a:r>
              <a:rPr lang="en-GB" b="1" dirty="0"/>
              <a:t>16 digits</a:t>
            </a:r>
            <a:r>
              <a:rPr lang="en-GB" dirty="0"/>
              <a:t>:</a:t>
            </a:r>
          </a:p>
          <a:p>
            <a:br>
              <a:rPr lang="en-GB" dirty="0"/>
            </a:br>
            <a:r>
              <a:rPr lang="en-GB" dirty="0"/>
              <a:t>0-9 and A-F</a:t>
            </a:r>
          </a:p>
          <a:p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 = 10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 = 11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 = 12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 = 13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 = 14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 = 15</a:t>
            </a:r>
          </a:p>
          <a:p>
            <a:pPr marL="0"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44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974" y="1474226"/>
            <a:ext cx="8210052" cy="74732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736" dirty="0">
              <a:ea typeface="ＭＳ Ｐゴシック" pitchFamily="34" charset="-128"/>
            </a:endParaRP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232EBF-09C6-63C2-87C2-A52EB81FDC3C}"/>
              </a:ext>
            </a:extLst>
          </p:cNvPr>
          <p:cNvSpPr txBox="1"/>
          <p:nvPr/>
        </p:nvSpPr>
        <p:spPr>
          <a:xfrm>
            <a:off x="2438400" y="2895600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 descr="A blue bulb with black text&#10;&#10;Description automatically generated">
            <a:extLst>
              <a:ext uri="{FF2B5EF4-FFF2-40B4-BE49-F238E27FC236}">
                <a16:creationId xmlns:a16="http://schemas.microsoft.com/office/drawing/2014/main" id="{E146C5E5-9D36-DAB8-FD13-64388C2F0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88678"/>
            <a:ext cx="7772400" cy="548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5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50BF54-98A0-B72B-6BA4-2155582F1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music player with a number of digits&#10;&#10;Description automatically generated">
            <a:extLst>
              <a:ext uri="{FF2B5EF4-FFF2-40B4-BE49-F238E27FC236}">
                <a16:creationId xmlns:a16="http://schemas.microsoft.com/office/drawing/2014/main" id="{1008F94E-2522-726C-1DB7-B527D366E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17" y="388678"/>
            <a:ext cx="7772400" cy="583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79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diagram of a light bulb with numbers&#10;&#10;Description automatically generated">
            <a:extLst>
              <a:ext uri="{FF2B5EF4-FFF2-40B4-BE49-F238E27FC236}">
                <a16:creationId xmlns:a16="http://schemas.microsoft.com/office/drawing/2014/main" id="{358CD950-5FE5-D68A-8F4D-9774A5D1E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51608"/>
            <a:ext cx="8524626" cy="561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9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64F1949-663E-8F8A-3BC9-081E6FEA6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group of light bulbs&#10;&#10;Description automatically generated">
            <a:extLst>
              <a:ext uri="{FF2B5EF4-FFF2-40B4-BE49-F238E27FC236}">
                <a16:creationId xmlns:a16="http://schemas.microsoft.com/office/drawing/2014/main" id="{739793A7-CD9D-8BEC-1341-35E1160E4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8448426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5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C041D-3548-933A-6012-4D228266D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diagram of different types of light bulbs&#10;&#10;Description automatically generated">
            <a:extLst>
              <a:ext uri="{FF2B5EF4-FFF2-40B4-BE49-F238E27FC236}">
                <a16:creationId xmlns:a16="http://schemas.microsoft.com/office/drawing/2014/main" id="{FF785564-343A-B1CD-66B4-017999D01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41"/>
            <a:ext cx="8677026" cy="620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8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B4E9EA3-B540-BB6F-D15F-17B3F7C20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463B8888-F7CD-90FA-9E4A-7E45F9E25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41"/>
            <a:ext cx="8677026" cy="597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27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Decimal System (Base 10)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BC9C31-29D0-E993-B348-390A3039B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974" y="1356053"/>
            <a:ext cx="8210052" cy="2947474"/>
          </a:xfrm>
        </p:spPr>
        <p:txBody>
          <a:bodyPr/>
          <a:lstStyle/>
          <a:p>
            <a:pPr algn="l" rtl="0"/>
            <a:r>
              <a:rPr lang="en-GB" b="1" dirty="0"/>
              <a:t>What it is:</a:t>
            </a:r>
          </a:p>
          <a:p>
            <a:pPr algn="l" rtl="0"/>
            <a:br>
              <a:rPr lang="en-GB" dirty="0"/>
            </a:br>
            <a:r>
              <a:rPr lang="en-GB" dirty="0"/>
              <a:t>The decimal system is what we use in everyday life. </a:t>
            </a:r>
          </a:p>
          <a:p>
            <a:pPr algn="l" rtl="0"/>
            <a:endParaRPr lang="en-GB" dirty="0"/>
          </a:p>
          <a:p>
            <a:pPr algn="l" rtl="0"/>
            <a:r>
              <a:rPr lang="en-GB" dirty="0"/>
              <a:t>It has </a:t>
            </a:r>
            <a:r>
              <a:rPr lang="en-GB" b="1" dirty="0"/>
              <a:t>10 digits</a:t>
            </a:r>
            <a:r>
              <a:rPr lang="en-GB" dirty="0"/>
              <a:t>:</a:t>
            </a:r>
          </a:p>
          <a:p>
            <a:pPr algn="l" rtl="0"/>
            <a:br>
              <a:rPr lang="en-GB" dirty="0"/>
            </a:br>
            <a:r>
              <a:rPr lang="en-GB" dirty="0"/>
              <a:t>0, 1, 2, 3, 4, 5, 6, 7, 8, 9</a:t>
            </a:r>
          </a:p>
          <a:p>
            <a:pPr marL="0" algn="l" rtl="0"/>
            <a:endParaRPr lang="en-US" dirty="0"/>
          </a:p>
        </p:txBody>
      </p:sp>
      <p:pic>
        <p:nvPicPr>
          <p:cNvPr id="7" name="Picture 6" descr="A close-up of numbers&#10;&#10;Description automatically generated">
            <a:extLst>
              <a:ext uri="{FF2B5EF4-FFF2-40B4-BE49-F238E27FC236}">
                <a16:creationId xmlns:a16="http://schemas.microsoft.com/office/drawing/2014/main" id="{1962F017-C965-6897-86A9-D457AE850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970726"/>
            <a:ext cx="3943350" cy="327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58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E3FC6-DA08-5C72-B08B-39CA95F01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10D7071-BBB9-CDC9-D98F-98A28EDD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screenshot of a math system&#10;&#10;Description automatically generated">
            <a:extLst>
              <a:ext uri="{FF2B5EF4-FFF2-40B4-BE49-F238E27FC236}">
                <a16:creationId xmlns:a16="http://schemas.microsoft.com/office/drawing/2014/main" id="{1816CE5B-6C03-1DD0-9349-C904D49C74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789"/>
            <a:ext cx="8677026" cy="579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330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6959</TotalTime>
  <Words>141</Words>
  <Application>Microsoft Macintosh PowerPoint</Application>
  <PresentationFormat>On-screen Show (4:3)</PresentationFormat>
  <Paragraphs>30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Helvetica</vt:lpstr>
      <vt:lpstr>Work Sans</vt:lpstr>
      <vt:lpstr>1_Office Theme</vt:lpstr>
      <vt:lpstr>2_Office Theme</vt:lpstr>
      <vt:lpstr>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Decimal System (Base 10)</vt:lpstr>
      <vt:lpstr>PowerPoint Presentation</vt:lpstr>
      <vt:lpstr>Binary System (Base 2)</vt:lpstr>
      <vt:lpstr>Hexadecimal System (Base 16)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Information Security</dc:title>
  <dc:creator>meyadat</dc:creator>
  <cp:lastModifiedBy>Mohamed Gorada</cp:lastModifiedBy>
  <cp:revision>13</cp:revision>
  <dcterms:created xsi:type="dcterms:W3CDTF">2023-03-05T13:09:23Z</dcterms:created>
  <dcterms:modified xsi:type="dcterms:W3CDTF">2025-05-11T22:29:04Z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2018-02-23T00:00:00Z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2023-03-05T00:00:00Z</vt:filetime>
  </property>
</Properties>
</file>